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6" r:id="rId3"/>
    <p:sldId id="257" r:id="rId4"/>
    <p:sldId id="258" r:id="rId5"/>
    <p:sldId id="264"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4" r:id="rId20"/>
    <p:sldId id="273"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33205515-D4C7-47F1-8575-A0949014ACA4}" type="datetimeFigureOut">
              <a:rPr lang="ru-RU"/>
              <a:pPr>
                <a:defRPr/>
              </a:pPr>
              <a:t>16.10.2020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B30D03B-8975-41B7-9657-128E1E2ACDB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4EA6A28-CB81-4855-97C3-2015D0457AF1}" type="datetimeFigureOut">
              <a:rPr lang="ru-RU"/>
              <a:pPr>
                <a:defRPr/>
              </a:pPr>
              <a:t>16.10.2020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55E5600-4634-4783-83B3-AA38B5B7C6A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285FF9A-2C5B-41F8-831B-28385E26E5C9}" type="datetimeFigureOut">
              <a:rPr lang="ru-RU"/>
              <a:pPr>
                <a:defRPr/>
              </a:pPr>
              <a:t>16.10.2020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2221D63-AF73-4559-8B96-0110134E6B9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1C49595-B3E5-45E7-832E-AE016DEB484E}" type="datetimeFigureOut">
              <a:rPr lang="ru-RU"/>
              <a:pPr>
                <a:defRPr/>
              </a:pPr>
              <a:t>16.10.2020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28D77AE-3F28-45F1-9784-AF69DFEB053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64E15F1-59AE-479F-8B0D-BD8F1A2196FC}" type="datetimeFigureOut">
              <a:rPr lang="ru-RU"/>
              <a:pPr>
                <a:defRPr/>
              </a:pPr>
              <a:t>16.10.2020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D565E03-CFB9-4332-85D1-D12D8CF2A2B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1D81660-58AE-45D8-8762-670303ADD237}" type="datetimeFigureOut">
              <a:rPr lang="ru-RU"/>
              <a:pPr>
                <a:defRPr/>
              </a:pPr>
              <a:t>16.10.2020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275DBCF-ADE4-4086-AFB0-B5A37B3ADA1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0152F31E-E219-4E59-8141-A6C85460A16F}" type="datetimeFigureOut">
              <a:rPr lang="ru-RU"/>
              <a:pPr>
                <a:defRPr/>
              </a:pPr>
              <a:t>16.10.2020</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1A030C58-7D80-4E54-B6B1-00FCFA3AA33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10D82776-56F2-4B6B-BED3-6CEBA3422D61}" type="datetimeFigureOut">
              <a:rPr lang="ru-RU"/>
              <a:pPr>
                <a:defRPr/>
              </a:pPr>
              <a:t>16.10.2020</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001EA5F1-45FC-4F40-B480-1BC1E67B1BA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EBE0031E-4CC6-4B9A-B6DF-831C145F3D72}" type="datetimeFigureOut">
              <a:rPr lang="ru-RU"/>
              <a:pPr>
                <a:defRPr/>
              </a:pPr>
              <a:t>16.10.2020</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7F9C71C0-F172-4E34-B569-155C291232D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E470E1F-155D-4B3D-AE14-9895EB119314}" type="datetimeFigureOut">
              <a:rPr lang="ru-RU"/>
              <a:pPr>
                <a:defRPr/>
              </a:pPr>
              <a:t>16.10.2020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43E0726-2277-486D-B975-AE43D190017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0E725640-B688-4FBC-9AEE-732D056C4F9C}" type="datetimeFigureOut">
              <a:rPr lang="ru-RU"/>
              <a:pPr>
                <a:defRPr/>
              </a:pPr>
              <a:t>16.10.2020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47D8BAE-684E-4574-B896-BAE397C92C0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6E039006-4245-4DC4-8D94-C8AE5784CA48}" type="datetimeFigureOut">
              <a:rPr lang="ru-RU"/>
              <a:pPr>
                <a:defRPr/>
              </a:pPr>
              <a:t>16.10.2020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A385EF0E-D86B-4EA7-B986-8885F850FD87}"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31" r:id="rId1"/>
    <p:sldLayoutId id="2147483730" r:id="rId2"/>
    <p:sldLayoutId id="2147483732" r:id="rId3"/>
    <p:sldLayoutId id="2147483729" r:id="rId4"/>
    <p:sldLayoutId id="2147483728" r:id="rId5"/>
    <p:sldLayoutId id="2147483727" r:id="rId6"/>
    <p:sldLayoutId id="2147483726" r:id="rId7"/>
    <p:sldLayoutId id="2147483725" r:id="rId8"/>
    <p:sldLayoutId id="2147483724" r:id="rId9"/>
    <p:sldLayoutId id="2147483723" r:id="rId10"/>
    <p:sldLayoutId id="2147483722"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file:///C:\Users\&#1050;&#1086;&#1088;&#1080;&#1089;&#1090;&#1091;&#1074;&#1072;&#1095;\Documents\8%20&#1082;&#1083;&#1072;&#1089;\&#1082;&#1086;&#1079;&#1072;&#1082;&#1080;\1.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4" descr="3.jpg"/>
          <p:cNvPicPr>
            <a:picLocks noChangeAspect="1"/>
          </p:cNvPicPr>
          <p:nvPr/>
        </p:nvPicPr>
        <p:blipFill>
          <a:blip r:embed="rId2"/>
          <a:srcRect/>
          <a:stretch>
            <a:fillRect/>
          </a:stretch>
        </p:blipFill>
        <p:spPr bwMode="auto">
          <a:xfrm>
            <a:off x="2481263" y="0"/>
            <a:ext cx="6662737" cy="4751388"/>
          </a:xfrm>
          <a:prstGeom prst="rect">
            <a:avLst/>
          </a:prstGeom>
          <a:noFill/>
          <a:ln w="9525">
            <a:noFill/>
            <a:miter lim="800000"/>
            <a:headEnd/>
            <a:tailEnd/>
          </a:ln>
        </p:spPr>
      </p:pic>
      <p:sp>
        <p:nvSpPr>
          <p:cNvPr id="2" name="Заголовок 1"/>
          <p:cNvSpPr>
            <a:spLocks noGrp="1"/>
          </p:cNvSpPr>
          <p:nvPr>
            <p:ph type="ctrTitle"/>
          </p:nvPr>
        </p:nvSpPr>
        <p:spPr>
          <a:xfrm>
            <a:off x="755576" y="5387975"/>
            <a:ext cx="7772400" cy="1470025"/>
          </a:xfrm>
        </p:spPr>
        <p:txBody>
          <a:bodyPr>
            <a:normAutofit fontScale="90000"/>
          </a:bodyPr>
          <a:lstStyle/>
          <a:p>
            <a:pPr fontAlgn="auto">
              <a:spcAft>
                <a:spcPts val="0"/>
              </a:spcAft>
              <a:defRPr/>
            </a:pPr>
            <a:r>
              <a:rPr lang="uk-UA" cap="none" dirty="0" smtClean="0">
                <a:solidFill>
                  <a:srgbClr val="FFFF00"/>
                </a:solidFill>
              </a:rPr>
              <a:t>ВУЛИЦЯ ОЛІФЕРА ГОЛУБА, ГЕТЬМАНА З КОРСУНСЬКОГО СТЕБЛЕВА</a:t>
            </a:r>
            <a:endParaRPr lang="uk-UA" cap="none" dirty="0">
              <a:solidFill>
                <a:srgbClr val="FFFF00"/>
              </a:solidFill>
            </a:endParaRPr>
          </a:p>
        </p:txBody>
      </p:sp>
      <p:pic>
        <p:nvPicPr>
          <p:cNvPr id="13315" name="Picture 2" descr="C:\Users\Користувач\Pictures\Олефір Голуб.png"/>
          <p:cNvPicPr>
            <a:picLocks noChangeAspect="1" noChangeArrowheads="1"/>
          </p:cNvPicPr>
          <p:nvPr/>
        </p:nvPicPr>
        <p:blipFill>
          <a:blip r:embed="rId3"/>
          <a:srcRect/>
          <a:stretch>
            <a:fillRect/>
          </a:stretch>
        </p:blipFill>
        <p:spPr bwMode="auto">
          <a:xfrm>
            <a:off x="0" y="0"/>
            <a:ext cx="4770438" cy="472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02634"/>
          </a:xfrm>
        </p:spPr>
        <p:txBody>
          <a:bodyPr>
            <a:noAutofit/>
          </a:bodyPr>
          <a:lstStyle/>
          <a:p>
            <a:pPr fontAlgn="auto">
              <a:spcAft>
                <a:spcPts val="0"/>
              </a:spcAft>
              <a:defRPr/>
            </a:pPr>
            <a:r>
              <a:rPr lang="uk-UA" sz="2800" dirty="0" smtClean="0"/>
              <a:t>Окрім цього, відбувся новий великий похід козаків на море. Цьому походові передувала невелика </a:t>
            </a:r>
            <a:r>
              <a:rPr lang="uk-UA" sz="2800" dirty="0" err="1" smtClean="0"/>
              <a:t>“екскурсія”</a:t>
            </a:r>
            <a:r>
              <a:rPr lang="uk-UA" sz="2800" dirty="0" smtClean="0"/>
              <a:t>, як зазначав Збаразький. Тридцять козацьких чайок підійшли майже до Стамбулу. Французький посол з цього приводу писав: “(козаки) руйнували побережжя Анатолії, взяли багато кораблів турецьких на морі; в великій небезпеці була </a:t>
            </a:r>
            <a:r>
              <a:rPr lang="uk-UA" sz="2800" dirty="0" err="1" smtClean="0"/>
              <a:t>Кафа</a:t>
            </a:r>
            <a:r>
              <a:rPr lang="uk-UA" sz="2800" dirty="0" smtClean="0"/>
              <a:t>... поголоска про чотири козацькі чайки на Чорному морі лякає турків більше ніж </a:t>
            </a:r>
            <a:r>
              <a:rPr lang="uk-UA" sz="2800" dirty="0" err="1" smtClean="0"/>
              <a:t>чума”</a:t>
            </a:r>
            <a:r>
              <a:rPr lang="uk-UA" sz="2800" dirty="0" smtClean="0"/>
              <a:t>. За деякими даними відбувся і другий похід </a:t>
            </a:r>
            <a:r>
              <a:rPr lang="uk-UA" sz="2800" dirty="0" err="1" smtClean="0"/>
              <a:t>Стеблівця</a:t>
            </a:r>
            <a:r>
              <a:rPr lang="uk-UA" sz="2800" dirty="0" smtClean="0"/>
              <a:t> під Білгород</a:t>
            </a:r>
            <a:endParaRPr lang="uk-UA"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uk-UA"/>
          </a:p>
        </p:txBody>
      </p:sp>
      <p:pic>
        <p:nvPicPr>
          <p:cNvPr id="23554" name="Содержимое 3" descr="unnamed.jpg"/>
          <p:cNvPicPr>
            <a:picLocks noGrp="1" noChangeAspect="1"/>
          </p:cNvPicPr>
          <p:nvPr>
            <p:ph idx="1"/>
          </p:nvPr>
        </p:nvPicPr>
        <p:blipFill>
          <a:blip r:embed="rId2"/>
          <a:srcRect/>
          <a:stretch>
            <a:fillRect/>
          </a:stretch>
        </p:blipFill>
        <p:spPr>
          <a:xfrm>
            <a:off x="611188" y="620713"/>
            <a:ext cx="7626350" cy="53324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850" y="692150"/>
            <a:ext cx="8229600" cy="4710113"/>
          </a:xfrm>
        </p:spPr>
        <p:txBody>
          <a:bodyPr>
            <a:normAutofit fontScale="92500"/>
          </a:bodyPr>
          <a:lstStyle/>
          <a:p>
            <a:pPr marL="548640" indent="-411480" fontAlgn="auto">
              <a:spcAft>
                <a:spcPts val="0"/>
              </a:spcAft>
              <a:buClr>
                <a:schemeClr val="tx1">
                  <a:shade val="95000"/>
                </a:schemeClr>
              </a:buClr>
              <a:buFont typeface="Wingdings 2"/>
              <a:buChar char=""/>
              <a:defRPr/>
            </a:pPr>
            <a:r>
              <a:rPr lang="uk-UA" dirty="0" err="1" smtClean="0"/>
              <a:t>Оліфер</a:t>
            </a:r>
            <a:r>
              <a:rPr lang="uk-UA" dirty="0" smtClean="0"/>
              <a:t> Голуб - блискучий флотоводець, останній Гетьман України, який мав стільки блискучих та величних перемог на морі. Його цілі – це не побережжя Криму, це походи до самої столиці Османської імперії, це зухвалі напади на Стамбул та його околиці. В 1624 р. відбувся перший великий морський похід до Кафи, головною ціллю якого було налагодження стратегічних відношень із кримським </a:t>
            </a:r>
            <a:r>
              <a:rPr lang="uk-UA" dirty="0" err="1" smtClean="0"/>
              <a:t>Ханом</a:t>
            </a:r>
            <a:r>
              <a:rPr lang="uk-UA" dirty="0" smtClean="0"/>
              <a:t> </a:t>
            </a:r>
            <a:r>
              <a:rPr lang="uk-UA" dirty="0" err="1" smtClean="0"/>
              <a:t>Шагін-Гереєм</a:t>
            </a:r>
            <a:r>
              <a:rPr lang="uk-UA" dirty="0" smtClean="0"/>
              <a:t>, який просив козаків допомоги проти турків. Похід відбувся до травня 1624 р. і його результатом, стало повернення 700 козаків з полону.</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uk-UA" dirty="0"/>
          </a:p>
        </p:txBody>
      </p:sp>
      <p:pic>
        <p:nvPicPr>
          <p:cNvPr id="25602" name="Содержимое 3" descr="unnamed.jpg"/>
          <p:cNvPicPr>
            <a:picLocks noGrp="1" noChangeAspect="1"/>
          </p:cNvPicPr>
          <p:nvPr>
            <p:ph idx="1"/>
          </p:nvPr>
        </p:nvPicPr>
        <p:blipFill>
          <a:blip r:embed="rId2"/>
          <a:srcRect/>
          <a:stretch>
            <a:fillRect/>
          </a:stretch>
        </p:blipFill>
        <p:spPr>
          <a:xfrm>
            <a:off x="323850" y="765175"/>
            <a:ext cx="8181975" cy="53990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uk-UA"/>
          </a:p>
        </p:txBody>
      </p:sp>
      <p:sp>
        <p:nvSpPr>
          <p:cNvPr id="3" name="Содержимое 2"/>
          <p:cNvSpPr>
            <a:spLocks noGrp="1"/>
          </p:cNvSpPr>
          <p:nvPr>
            <p:ph idx="1"/>
          </p:nvPr>
        </p:nvSpPr>
        <p:spPr>
          <a:xfrm>
            <a:off x="468313" y="1125538"/>
            <a:ext cx="8229600" cy="4708525"/>
          </a:xfrm>
        </p:spPr>
        <p:txBody>
          <a:bodyPr>
            <a:normAutofit fontScale="85000" lnSpcReduction="10000"/>
          </a:bodyPr>
          <a:lstStyle/>
          <a:p>
            <a:pPr marL="548640" indent="-411480" fontAlgn="auto">
              <a:spcAft>
                <a:spcPts val="0"/>
              </a:spcAft>
              <a:buClr>
                <a:schemeClr val="tx1">
                  <a:shade val="95000"/>
                </a:schemeClr>
              </a:buClr>
              <a:buFont typeface="Wingdings 2"/>
              <a:buChar char=""/>
              <a:defRPr/>
            </a:pPr>
            <a:r>
              <a:rPr lang="uk-UA" dirty="0" smtClean="0"/>
              <a:t>Літом 1624 р., турецький </a:t>
            </a:r>
            <a:r>
              <a:rPr lang="uk-UA" dirty="0" err="1" smtClean="0"/>
              <a:t>капітан-баша</a:t>
            </a:r>
            <a:r>
              <a:rPr lang="uk-UA" dirty="0" smtClean="0"/>
              <a:t>, вивів з-під Стамбулу флот і скерував його до Кафи, проти повсталих васалів. Козаки цим скористувались і провели 9 липня 70 – 80 чайок до Босфору. Чайки було залишено по обох боках проливу. Козацькі загони спалили </a:t>
            </a:r>
            <a:r>
              <a:rPr lang="uk-UA" dirty="0" err="1" smtClean="0"/>
              <a:t>Буюк-дере</a:t>
            </a:r>
            <a:r>
              <a:rPr lang="uk-UA" dirty="0" smtClean="0"/>
              <a:t>, </a:t>
            </a:r>
            <a:r>
              <a:rPr lang="uk-UA" dirty="0" err="1" smtClean="0"/>
              <a:t>Єні-кіой</a:t>
            </a:r>
            <a:r>
              <a:rPr lang="uk-UA" dirty="0" smtClean="0"/>
              <a:t>, </a:t>
            </a:r>
            <a:r>
              <a:rPr lang="uk-UA" dirty="0" err="1" smtClean="0"/>
              <a:t>Стенію</a:t>
            </a:r>
            <a:r>
              <a:rPr lang="uk-UA" dirty="0" smtClean="0"/>
              <a:t> і відійшли на море. Сам Султан почав керувати військами, для захисту </a:t>
            </a:r>
            <a:r>
              <a:rPr lang="uk-UA" dirty="0" err="1" smtClean="0"/>
              <a:t>Костянтинополя</a:t>
            </a:r>
            <a:r>
              <a:rPr lang="uk-UA" dirty="0" smtClean="0"/>
              <a:t>. Через відсутність військового </a:t>
            </a:r>
            <a:r>
              <a:rPr lang="uk-UA" dirty="0" err="1" smtClean="0"/>
              <a:t>флота</a:t>
            </a:r>
            <a:r>
              <a:rPr lang="uk-UA" dirty="0" smtClean="0"/>
              <a:t>, турецьких вояків посадили на сотню знайдених в портах човнів. Проте, Голуб, знаючи про відсутність у турків флоту, розгорнув чайки у півмісяць і перекривши протоку почав чекати підходу ворожих човнів. Турки, зробивши кілька пострілів, не насмілювались напасти. Козацькі човни простояли до вечора і тільки тоді відійшли</a:t>
            </a:r>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uk-UA"/>
          </a:p>
        </p:txBody>
      </p:sp>
      <p:pic>
        <p:nvPicPr>
          <p:cNvPr id="27650" name="Содержимое 3" descr="unnamed.jpg"/>
          <p:cNvPicPr>
            <a:picLocks noGrp="1" noChangeAspect="1"/>
          </p:cNvPicPr>
          <p:nvPr>
            <p:ph idx="1"/>
          </p:nvPr>
        </p:nvPicPr>
        <p:blipFill>
          <a:blip r:embed="rId2"/>
          <a:srcRect/>
          <a:stretch>
            <a:fillRect/>
          </a:stretch>
        </p:blipFill>
        <p:spPr>
          <a:xfrm>
            <a:off x="250825" y="692150"/>
            <a:ext cx="8678863" cy="542448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1196975"/>
            <a:ext cx="8229600" cy="4708525"/>
          </a:xfrm>
        </p:spPr>
        <p:txBody>
          <a:bodyPr>
            <a:normAutofit lnSpcReduction="10000"/>
          </a:bodyPr>
          <a:lstStyle/>
          <a:p>
            <a:pPr marL="548640" indent="-411480" algn="ctr" fontAlgn="auto">
              <a:spcAft>
                <a:spcPts val="0"/>
              </a:spcAft>
              <a:buClr>
                <a:schemeClr val="tx1">
                  <a:shade val="95000"/>
                </a:schemeClr>
              </a:buClr>
              <a:buFont typeface="Wingdings 2"/>
              <a:buChar char=""/>
              <a:defRPr/>
            </a:pPr>
            <a:r>
              <a:rPr lang="uk-UA" b="1" dirty="0" smtClean="0"/>
              <a:t>За два тижні після другого морського походу, Голуб зібрав ще більше чайок, за свідченнями турків близька 150, за листами Борецького 102. На зустріч до Дніпрового лиману вийшов турецький флот з 25 великих галер та 300 менших човнів (</a:t>
            </a:r>
            <a:r>
              <a:rPr lang="uk-UA" b="1" dirty="0" err="1" smtClean="0"/>
              <a:t>ушкалів</a:t>
            </a:r>
            <a:r>
              <a:rPr lang="uk-UA" b="1" dirty="0" smtClean="0"/>
              <a:t>). Після кількаденних боїв, козаки пройшли в море і взяли курс на Стамбул. Три дні стояли чайки під турецькою столицею (середина липня). Було захоплено і спалено </a:t>
            </a:r>
            <a:r>
              <a:rPr lang="uk-UA" b="1" dirty="0" err="1" smtClean="0"/>
              <a:t>Фарос</a:t>
            </a:r>
            <a:r>
              <a:rPr lang="uk-UA" b="1" dirty="0" smtClean="0"/>
              <a:t> та кілька містечок. Були спроби оволодіння арсеналом і </a:t>
            </a:r>
            <a:r>
              <a:rPr lang="uk-UA" b="1" dirty="0" err="1" smtClean="0"/>
              <a:t>“це</a:t>
            </a:r>
            <a:r>
              <a:rPr lang="uk-UA" b="1" dirty="0" smtClean="0"/>
              <a:t> наповнило страхом цілий </a:t>
            </a:r>
            <a:r>
              <a:rPr lang="uk-UA" b="1" dirty="0" err="1" smtClean="0"/>
              <a:t>Стамбул”</a:t>
            </a:r>
            <a:r>
              <a:rPr lang="uk-UA" b="1" dirty="0" smtClean="0"/>
              <a:t> . </a:t>
            </a:r>
            <a:endParaRPr lang="uk-UA"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uk-UA"/>
          </a:p>
        </p:txBody>
      </p:sp>
      <p:pic>
        <p:nvPicPr>
          <p:cNvPr id="29698" name="Содержимое 3" descr="unnamed.jpg"/>
          <p:cNvPicPr>
            <a:picLocks noGrp="1" noChangeAspect="1"/>
          </p:cNvPicPr>
          <p:nvPr>
            <p:ph idx="1"/>
          </p:nvPr>
        </p:nvPicPr>
        <p:blipFill>
          <a:blip r:embed="rId2"/>
          <a:srcRect/>
          <a:stretch>
            <a:fillRect/>
          </a:stretch>
        </p:blipFill>
        <p:spPr>
          <a:xfrm>
            <a:off x="0" y="333375"/>
            <a:ext cx="9144000" cy="60801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549275"/>
            <a:ext cx="8229600" cy="5832475"/>
          </a:xfrm>
        </p:spPr>
        <p:txBody>
          <a:bodyPr>
            <a:normAutofit fontScale="92500" lnSpcReduction="20000"/>
          </a:bodyPr>
          <a:lstStyle/>
          <a:p>
            <a:pPr marL="548640" indent="-411480" algn="ctr" fontAlgn="auto">
              <a:spcAft>
                <a:spcPts val="0"/>
              </a:spcAft>
              <a:buClr>
                <a:schemeClr val="tx1">
                  <a:shade val="95000"/>
                </a:schemeClr>
              </a:buClr>
              <a:buFont typeface="Wingdings 2"/>
              <a:buChar char=""/>
              <a:defRPr/>
            </a:pPr>
            <a:r>
              <a:rPr lang="ru-RU" b="1" dirty="0" smtClean="0"/>
              <a:t>1627 р. </a:t>
            </a:r>
            <a:r>
              <a:rPr lang="ru-RU" b="1" dirty="0" err="1" smtClean="0"/>
              <a:t>Оліфер</a:t>
            </a:r>
            <a:r>
              <a:rPr lang="ru-RU" b="1" dirty="0" smtClean="0"/>
              <a:t>, </a:t>
            </a:r>
            <a:r>
              <a:rPr lang="ru-RU" b="1" dirty="0" err="1" smtClean="0"/>
              <a:t>вже</a:t>
            </a:r>
            <a:r>
              <a:rPr lang="ru-RU" b="1" dirty="0" smtClean="0"/>
              <a:t> </a:t>
            </a:r>
            <a:r>
              <a:rPr lang="ru-RU" b="1" dirty="0" err="1" smtClean="0"/>
              <a:t>був</a:t>
            </a:r>
            <a:r>
              <a:rPr lang="ru-RU" b="1" dirty="0" smtClean="0"/>
              <a:t> </a:t>
            </a:r>
            <a:r>
              <a:rPr lang="ru-RU" b="1" dirty="0" err="1" smtClean="0"/>
              <a:t>людиною</a:t>
            </a:r>
            <a:r>
              <a:rPr lang="ru-RU" b="1" dirty="0" smtClean="0"/>
              <a:t> </a:t>
            </a:r>
            <a:r>
              <a:rPr lang="ru-RU" b="1" dirty="0" err="1" smtClean="0"/>
              <a:t>значного</a:t>
            </a:r>
            <a:r>
              <a:rPr lang="ru-RU" b="1" dirty="0" smtClean="0"/>
              <a:t> </a:t>
            </a:r>
            <a:r>
              <a:rPr lang="ru-RU" b="1" dirty="0" err="1" smtClean="0"/>
              <a:t>віку</a:t>
            </a:r>
            <a:r>
              <a:rPr lang="ru-RU" b="1" dirty="0" smtClean="0"/>
              <a:t>, на той час </a:t>
            </a:r>
            <a:r>
              <a:rPr lang="ru-RU" b="1" dirty="0" err="1" smtClean="0"/>
              <a:t>йому</a:t>
            </a:r>
            <a:r>
              <a:rPr lang="ru-RU" b="1" dirty="0" smtClean="0"/>
              <a:t> </a:t>
            </a:r>
            <a:r>
              <a:rPr lang="ru-RU" b="1" dirty="0" err="1" smtClean="0"/>
              <a:t>вже</a:t>
            </a:r>
            <a:r>
              <a:rPr lang="ru-RU" b="1" dirty="0" smtClean="0"/>
              <a:t> </a:t>
            </a:r>
            <a:r>
              <a:rPr lang="ru-RU" b="1" dirty="0" err="1" smtClean="0"/>
              <a:t>було</a:t>
            </a:r>
            <a:r>
              <a:rPr lang="ru-RU" b="1" dirty="0" smtClean="0"/>
              <a:t> </a:t>
            </a:r>
            <a:r>
              <a:rPr lang="ru-RU" b="1" dirty="0" err="1" smtClean="0"/>
              <a:t>близько</a:t>
            </a:r>
            <a:r>
              <a:rPr lang="ru-RU" b="1" dirty="0" smtClean="0"/>
              <a:t> 80 </a:t>
            </a:r>
            <a:r>
              <a:rPr lang="ru-RU" b="1" dirty="0" err="1" smtClean="0"/>
              <a:t>років</a:t>
            </a:r>
            <a:r>
              <a:rPr lang="ru-RU" b="1" dirty="0" smtClean="0"/>
              <a:t>. </a:t>
            </a:r>
            <a:r>
              <a:rPr lang="ru-RU" b="1" dirty="0" err="1" smtClean="0"/>
              <a:t>Проте</a:t>
            </a:r>
            <a:r>
              <a:rPr lang="ru-RU" b="1" dirty="0" smtClean="0"/>
              <a:t>, не </a:t>
            </a:r>
            <a:r>
              <a:rPr lang="ru-RU" b="1" dirty="0" err="1" smtClean="0"/>
              <a:t>дивлячись</a:t>
            </a:r>
            <a:r>
              <a:rPr lang="ru-RU" b="1" dirty="0" smtClean="0"/>
              <a:t> на </a:t>
            </a:r>
            <a:r>
              <a:rPr lang="ru-RU" b="1" dirty="0" err="1" smtClean="0"/>
              <a:t>вік</a:t>
            </a:r>
            <a:r>
              <a:rPr lang="ru-RU" b="1" dirty="0" smtClean="0"/>
              <a:t>, Голуб, </a:t>
            </a:r>
            <a:r>
              <a:rPr lang="ru-RU" b="1" dirty="0" err="1" smtClean="0"/>
              <a:t>бере</a:t>
            </a:r>
            <a:r>
              <a:rPr lang="ru-RU" b="1" dirty="0" smtClean="0"/>
              <a:t> участь у </a:t>
            </a:r>
            <a:r>
              <a:rPr lang="ru-RU" b="1" dirty="0" err="1" smtClean="0"/>
              <a:t>своєму</a:t>
            </a:r>
            <a:r>
              <a:rPr lang="ru-RU" b="1" dirty="0" smtClean="0"/>
              <a:t> </a:t>
            </a:r>
            <a:r>
              <a:rPr lang="ru-RU" b="1" dirty="0" err="1" smtClean="0"/>
              <a:t>останньому</a:t>
            </a:r>
            <a:r>
              <a:rPr lang="ru-RU" b="1" dirty="0" smtClean="0"/>
              <a:t> </a:t>
            </a:r>
            <a:r>
              <a:rPr lang="ru-RU" b="1" dirty="0" err="1" smtClean="0"/>
              <a:t>поході</a:t>
            </a:r>
            <a:r>
              <a:rPr lang="ru-RU" b="1" dirty="0" smtClean="0"/>
              <a:t> на </a:t>
            </a:r>
            <a:r>
              <a:rPr lang="ru-RU" b="1" dirty="0" err="1" smtClean="0"/>
              <a:t>Крим</a:t>
            </a:r>
            <a:r>
              <a:rPr lang="ru-RU" b="1" dirty="0" smtClean="0"/>
              <a:t>. </a:t>
            </a:r>
            <a:r>
              <a:rPr lang="ru-RU" b="1" dirty="0" err="1" smtClean="0"/>
              <a:t>Боротьба</a:t>
            </a:r>
            <a:r>
              <a:rPr lang="ru-RU" b="1" dirty="0" smtClean="0"/>
              <a:t> за </a:t>
            </a:r>
            <a:r>
              <a:rPr lang="ru-RU" b="1" dirty="0" err="1" smtClean="0"/>
              <a:t>звільнення</a:t>
            </a:r>
            <a:r>
              <a:rPr lang="ru-RU" b="1" dirty="0" smtClean="0"/>
              <a:t> </a:t>
            </a:r>
            <a:r>
              <a:rPr lang="ru-RU" b="1" dirty="0" err="1" smtClean="0"/>
              <a:t>Криму</a:t>
            </a:r>
            <a:r>
              <a:rPr lang="ru-RU" b="1" dirty="0" smtClean="0"/>
              <a:t> </a:t>
            </a:r>
            <a:r>
              <a:rPr lang="ru-RU" b="1" dirty="0" err="1" smtClean="0"/>
              <a:t>з-під</a:t>
            </a:r>
            <a:r>
              <a:rPr lang="ru-RU" b="1" dirty="0" smtClean="0"/>
              <a:t> Стамбула, </a:t>
            </a:r>
            <a:r>
              <a:rPr lang="ru-RU" b="1" dirty="0" err="1" smtClean="0"/>
              <a:t>знову</a:t>
            </a:r>
            <a:r>
              <a:rPr lang="ru-RU" b="1" dirty="0" smtClean="0"/>
              <a:t> оживила </a:t>
            </a:r>
            <a:r>
              <a:rPr lang="ru-RU" b="1" dirty="0" err="1" smtClean="0"/>
              <a:t>плани</a:t>
            </a:r>
            <a:r>
              <a:rPr lang="ru-RU" b="1" dirty="0" smtClean="0"/>
              <a:t> </a:t>
            </a:r>
            <a:r>
              <a:rPr lang="ru-RU" b="1" dirty="0" err="1" smtClean="0"/>
              <a:t>антитурецької</a:t>
            </a:r>
            <a:r>
              <a:rPr lang="ru-RU" b="1" dirty="0" smtClean="0"/>
              <a:t> </a:t>
            </a:r>
            <a:r>
              <a:rPr lang="ru-RU" b="1" dirty="0" err="1" smtClean="0"/>
              <a:t>Ліги</a:t>
            </a:r>
            <a:r>
              <a:rPr lang="ru-RU" b="1" dirty="0" smtClean="0"/>
              <a:t>.</a:t>
            </a:r>
          </a:p>
          <a:p>
            <a:pPr marL="548640" indent="-411480" algn="ctr" fontAlgn="auto">
              <a:spcAft>
                <a:spcPts val="0"/>
              </a:spcAft>
              <a:buClr>
                <a:schemeClr val="tx1">
                  <a:shade val="95000"/>
                </a:schemeClr>
              </a:buClr>
              <a:buFont typeface="Wingdings 2"/>
              <a:buChar char=""/>
              <a:defRPr/>
            </a:pPr>
            <a:r>
              <a:rPr lang="uk-UA" b="1" dirty="0" smtClean="0"/>
              <a:t>Козаки швидким маршем пройшли Перекоп та атакували турецьких вояків, що тримали в осаді Бахчисарай. На р. </a:t>
            </a:r>
            <a:r>
              <a:rPr lang="uk-UA" b="1" dirty="0" err="1" smtClean="0"/>
              <a:t>Салгир</a:t>
            </a:r>
            <a:r>
              <a:rPr lang="uk-UA" b="1" dirty="0" smtClean="0"/>
              <a:t>  відбулась кровопролитна битва. Турки були на голову розбиті. Проте, козацьке військо зазнала теж </a:t>
            </a:r>
            <a:r>
              <a:rPr lang="uk-UA" b="1" dirty="0" err="1" smtClean="0"/>
              <a:t>тярат</a:t>
            </a:r>
            <a:r>
              <a:rPr lang="uk-UA" b="1" dirty="0" smtClean="0"/>
              <a:t>. Від турецьких куль загинули Гетьман Дорошенко та </a:t>
            </a:r>
            <a:r>
              <a:rPr lang="uk-UA" b="1" dirty="0" err="1" smtClean="0"/>
              <a:t>Оліфер</a:t>
            </a:r>
            <a:r>
              <a:rPr lang="uk-UA" b="1" dirty="0" smtClean="0"/>
              <a:t> Голуб. Двоє старих </a:t>
            </a:r>
            <a:r>
              <a:rPr lang="uk-UA" b="1" dirty="0" err="1" smtClean="0"/>
              <a:t>товарищів</a:t>
            </a:r>
            <a:r>
              <a:rPr lang="uk-UA" b="1" dirty="0" smtClean="0"/>
              <a:t>, загинули смертю справжніх козацьких керманичів, знаходячись на чолі війська.</a:t>
            </a:r>
            <a:endParaRPr lang="uk-UA"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uk-UA"/>
          </a:p>
        </p:txBody>
      </p:sp>
      <p:pic>
        <p:nvPicPr>
          <p:cNvPr id="31746" name="Содержимое 3" descr="unnamed.jpg"/>
          <p:cNvPicPr>
            <a:picLocks noGrp="1" noChangeAspect="1"/>
          </p:cNvPicPr>
          <p:nvPr>
            <p:ph idx="1"/>
          </p:nvPr>
        </p:nvPicPr>
        <p:blipFill>
          <a:blip r:embed="rId2"/>
          <a:srcRect/>
          <a:stretch>
            <a:fillRect/>
          </a:stretch>
        </p:blipFill>
        <p:spPr>
          <a:xfrm>
            <a:off x="2093913" y="0"/>
            <a:ext cx="513715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одзаголовок 2"/>
          <p:cNvSpPr>
            <a:spLocks noGrp="1"/>
          </p:cNvSpPr>
          <p:nvPr>
            <p:ph type="subTitle" idx="1"/>
          </p:nvPr>
        </p:nvSpPr>
        <p:spPr>
          <a:xfrm>
            <a:off x="323850" y="-171450"/>
            <a:ext cx="8496300" cy="1752600"/>
          </a:xfrm>
        </p:spPr>
        <p:txBody>
          <a:bodyPr/>
          <a:lstStyle/>
          <a:p>
            <a:endParaRPr lang="uk-UA" smtClean="0"/>
          </a:p>
        </p:txBody>
      </p:sp>
      <p:sp>
        <p:nvSpPr>
          <p:cNvPr id="5" name="Заголовок 4"/>
          <p:cNvSpPr>
            <a:spLocks noGrp="1"/>
          </p:cNvSpPr>
          <p:nvPr>
            <p:ph type="ctrTitle"/>
          </p:nvPr>
        </p:nvSpPr>
        <p:spPr>
          <a:xfrm>
            <a:off x="914400" y="4581128"/>
            <a:ext cx="8229600" cy="1828800"/>
          </a:xfrm>
        </p:spPr>
        <p:txBody>
          <a:bodyPr>
            <a:normAutofit fontScale="90000"/>
          </a:bodyPr>
          <a:lstStyle/>
          <a:p>
            <a:pPr fontAlgn="auto">
              <a:spcAft>
                <a:spcPts val="0"/>
              </a:spcAft>
              <a:defRPr/>
            </a:pP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Корсунь-Шевченківська ЗОШ І-ІІІ ступенів №2</a:t>
            </a:r>
            <a:br>
              <a:rPr lang="uk-UA" dirty="0" smtClean="0"/>
            </a:br>
            <a:r>
              <a:rPr lang="uk-UA" dirty="0" smtClean="0"/>
              <a:t/>
            </a:r>
            <a:br>
              <a:rPr lang="uk-UA" dirty="0" smtClean="0"/>
            </a:br>
            <a:r>
              <a:rPr lang="uk-UA" sz="3100" dirty="0" err="1" smtClean="0"/>
              <a:t>Підпроект</a:t>
            </a:r>
            <a:r>
              <a:rPr lang="uk-UA" sz="3100" dirty="0" smtClean="0"/>
              <a:t> </a:t>
            </a:r>
            <a:r>
              <a:rPr lang="uk-UA" sz="3100" dirty="0" err="1" smtClean="0"/>
              <a:t>“Пишаємось</a:t>
            </a:r>
            <a:r>
              <a:rPr lang="uk-UA" sz="3100" dirty="0" smtClean="0"/>
              <a:t> тобою, рідний краю!”</a:t>
            </a:r>
            <a:br>
              <a:rPr lang="uk-UA" sz="3100" dirty="0" smtClean="0"/>
            </a:br>
            <a:r>
              <a:rPr lang="uk-UA" sz="3100" dirty="0" smtClean="0"/>
              <a:t/>
            </a:r>
            <a:br>
              <a:rPr lang="uk-UA" sz="3100" dirty="0" smtClean="0"/>
            </a:br>
            <a:r>
              <a:rPr lang="uk-UA" sz="3100" dirty="0" smtClean="0"/>
              <a:t>Дослідження </a:t>
            </a:r>
            <a:r>
              <a:rPr lang="uk-UA" sz="3100" dirty="0" err="1" smtClean="0"/>
              <a:t>“Вулиця</a:t>
            </a:r>
            <a:r>
              <a:rPr lang="uk-UA" sz="3100" dirty="0" smtClean="0"/>
              <a:t> </a:t>
            </a:r>
            <a:r>
              <a:rPr lang="uk-UA" sz="3100" dirty="0" err="1" smtClean="0"/>
              <a:t>Оліфера</a:t>
            </a:r>
            <a:r>
              <a:rPr lang="uk-UA" sz="3100" dirty="0" smtClean="0"/>
              <a:t> </a:t>
            </a:r>
            <a:r>
              <a:rPr lang="uk-UA" sz="3100" dirty="0" err="1" smtClean="0"/>
              <a:t>Голуба”</a:t>
            </a:r>
            <a:r>
              <a:rPr lang="uk-UA" sz="3100" dirty="0" smtClean="0"/>
              <a:t/>
            </a:r>
            <a:br>
              <a:rPr lang="uk-UA" sz="3100" dirty="0" smtClean="0"/>
            </a:br>
            <a:r>
              <a:rPr lang="uk-UA" sz="3100" dirty="0" smtClean="0"/>
              <a:t>Виконала учениця 7-Б класу </a:t>
            </a:r>
            <a:br>
              <a:rPr lang="uk-UA" sz="3100" dirty="0" smtClean="0"/>
            </a:br>
            <a:r>
              <a:rPr lang="uk-UA" sz="3100" dirty="0" smtClean="0"/>
              <a:t>Дорошенко Ельвіра</a:t>
            </a:r>
            <a:br>
              <a:rPr lang="uk-UA" sz="3100" dirty="0" smtClean="0"/>
            </a:br>
            <a:r>
              <a:rPr lang="uk-UA" dirty="0" smtClean="0"/>
              <a:t/>
            </a:r>
            <a:br>
              <a:rPr lang="uk-UA" dirty="0" smtClean="0"/>
            </a:br>
            <a:r>
              <a:rPr lang="uk-UA" sz="3100" dirty="0" smtClean="0"/>
              <a:t>Керівник: Степаненко Оксана Миколаївна</a:t>
            </a:r>
            <a:endParaRPr lang="uk-UA" sz="3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620713"/>
            <a:ext cx="8229600" cy="6237287"/>
          </a:xfrm>
        </p:spPr>
        <p:txBody>
          <a:bodyPr>
            <a:normAutofit fontScale="85000" lnSpcReduction="20000"/>
          </a:bodyPr>
          <a:lstStyle/>
          <a:p>
            <a:pPr marL="548640" indent="-411480" algn="ctr" fontAlgn="auto">
              <a:spcAft>
                <a:spcPts val="0"/>
              </a:spcAft>
              <a:buClr>
                <a:schemeClr val="tx1">
                  <a:shade val="95000"/>
                </a:schemeClr>
              </a:buClr>
              <a:buFont typeface="Wingdings 2"/>
              <a:buChar char=""/>
              <a:defRPr/>
            </a:pPr>
            <a:r>
              <a:rPr lang="ru-RU" sz="3800" b="1" dirty="0" err="1" smtClean="0"/>
              <a:t>Із</a:t>
            </a:r>
            <a:r>
              <a:rPr lang="ru-RU" sz="3800" b="1" dirty="0" smtClean="0"/>
              <a:t> </a:t>
            </a:r>
            <a:r>
              <a:rPr lang="ru-RU" sz="3800" b="1" dirty="0" err="1" smtClean="0"/>
              <a:t>смертю</a:t>
            </a:r>
            <a:r>
              <a:rPr lang="ru-RU" sz="3800" b="1" dirty="0" smtClean="0"/>
              <a:t> Голуба, </a:t>
            </a:r>
            <a:r>
              <a:rPr lang="ru-RU" sz="3800" b="1" dirty="0" err="1" smtClean="0"/>
              <a:t>козацькі</a:t>
            </a:r>
            <a:r>
              <a:rPr lang="ru-RU" sz="3800" b="1" dirty="0" smtClean="0"/>
              <a:t> походи на море </a:t>
            </a:r>
            <a:r>
              <a:rPr lang="ru-RU" sz="3800" b="1" dirty="0" err="1" smtClean="0"/>
              <a:t>вже</a:t>
            </a:r>
            <a:r>
              <a:rPr lang="ru-RU" sz="3800" b="1" dirty="0" smtClean="0"/>
              <a:t> не </a:t>
            </a:r>
            <a:r>
              <a:rPr lang="ru-RU" sz="3800" b="1" dirty="0" err="1" smtClean="0"/>
              <a:t>мали</a:t>
            </a:r>
            <a:r>
              <a:rPr lang="ru-RU" sz="3800" b="1" dirty="0" smtClean="0"/>
              <a:t> старого </a:t>
            </a:r>
            <a:r>
              <a:rPr lang="ru-RU" sz="3800" b="1" dirty="0" err="1" smtClean="0"/>
              <a:t>розмаху</a:t>
            </a:r>
            <a:r>
              <a:rPr lang="ru-RU" sz="3800" b="1" dirty="0" smtClean="0"/>
              <a:t>.</a:t>
            </a:r>
          </a:p>
          <a:p>
            <a:pPr marL="548640" indent="-411480" algn="ctr" fontAlgn="auto">
              <a:spcAft>
                <a:spcPts val="0"/>
              </a:spcAft>
              <a:buClr>
                <a:schemeClr val="tx1">
                  <a:shade val="95000"/>
                </a:schemeClr>
              </a:buClr>
              <a:buFont typeface="Wingdings 2"/>
              <a:buChar char=""/>
              <a:defRPr/>
            </a:pPr>
            <a:endParaRPr lang="ru-RU" sz="3800" b="1" dirty="0" smtClean="0"/>
          </a:p>
          <a:p>
            <a:pPr marL="548640" indent="-411480" algn="ctr" fontAlgn="auto">
              <a:spcAft>
                <a:spcPts val="0"/>
              </a:spcAft>
              <a:buClr>
                <a:schemeClr val="tx1">
                  <a:shade val="95000"/>
                </a:schemeClr>
              </a:buClr>
              <a:buFont typeface="Wingdings 2"/>
              <a:buChar char=""/>
              <a:defRPr/>
            </a:pPr>
            <a:r>
              <a:rPr lang="ru-RU" sz="3800" b="1" dirty="0" err="1" smtClean="0"/>
              <a:t>Постать</a:t>
            </a:r>
            <a:r>
              <a:rPr lang="ru-RU" sz="3800" b="1" dirty="0" smtClean="0"/>
              <a:t> </a:t>
            </a:r>
            <a:r>
              <a:rPr lang="ru-RU" sz="3800" b="1" dirty="0" err="1" smtClean="0"/>
              <a:t>і</a:t>
            </a:r>
            <a:r>
              <a:rPr lang="ru-RU" sz="3800" b="1" dirty="0" smtClean="0"/>
              <a:t> </a:t>
            </a:r>
            <a:r>
              <a:rPr lang="ru-RU" sz="3800" b="1" dirty="0" err="1" smtClean="0"/>
              <a:t>діяння</a:t>
            </a:r>
            <a:r>
              <a:rPr lang="ru-RU" sz="3800" b="1" dirty="0" smtClean="0"/>
              <a:t> славного </a:t>
            </a:r>
            <a:r>
              <a:rPr lang="ru-RU" sz="3800" b="1" dirty="0" err="1" smtClean="0"/>
              <a:t>гетьмана</a:t>
            </a:r>
            <a:r>
              <a:rPr lang="ru-RU" sz="3800" b="1" dirty="0" smtClean="0"/>
              <a:t> </a:t>
            </a:r>
            <a:r>
              <a:rPr lang="ru-RU" sz="3800" b="1" dirty="0" err="1" smtClean="0"/>
              <a:t>Оліфера</a:t>
            </a:r>
            <a:r>
              <a:rPr lang="ru-RU" sz="3800" b="1" dirty="0" smtClean="0"/>
              <a:t> Голуба, </a:t>
            </a:r>
            <a:r>
              <a:rPr lang="ru-RU" sz="3800" b="1" dirty="0" err="1" smtClean="0"/>
              <a:t>який</a:t>
            </a:r>
            <a:r>
              <a:rPr lang="ru-RU" sz="3800" b="1" dirty="0" smtClean="0"/>
              <a:t> жив </a:t>
            </a:r>
            <a:r>
              <a:rPr lang="ru-RU" sz="3800" b="1" dirty="0" err="1" smtClean="0"/>
              <a:t>і</a:t>
            </a:r>
            <a:r>
              <a:rPr lang="ru-RU" sz="3800" b="1" dirty="0" smtClean="0"/>
              <a:t> </a:t>
            </a:r>
            <a:r>
              <a:rPr lang="ru-RU" sz="3800" b="1" dirty="0" err="1" smtClean="0"/>
              <a:t>боровся</a:t>
            </a:r>
            <a:r>
              <a:rPr lang="ru-RU" sz="3800" b="1" dirty="0" smtClean="0"/>
              <a:t> за </a:t>
            </a:r>
            <a:r>
              <a:rPr lang="ru-RU" sz="3800" b="1" dirty="0" err="1" smtClean="0"/>
              <a:t>Україну</a:t>
            </a:r>
            <a:r>
              <a:rPr lang="ru-RU" sz="3800" b="1" dirty="0" smtClean="0"/>
              <a:t> </a:t>
            </a:r>
            <a:r>
              <a:rPr lang="ru-RU" sz="3800" b="1" dirty="0" err="1" smtClean="0"/>
              <a:t>майже</a:t>
            </a:r>
            <a:r>
              <a:rPr lang="ru-RU" sz="3800" b="1" dirty="0" smtClean="0"/>
              <a:t> </a:t>
            </a:r>
            <a:r>
              <a:rPr lang="ru-RU" sz="3800" b="1" dirty="0" err="1" smtClean="0"/>
              <a:t>пів</a:t>
            </a:r>
            <a:r>
              <a:rPr lang="ru-RU" sz="3800" b="1" dirty="0" smtClean="0"/>
              <a:t> </a:t>
            </a:r>
            <a:r>
              <a:rPr lang="ru-RU" sz="3800" b="1" dirty="0" err="1" smtClean="0"/>
              <a:t>тисячі</a:t>
            </a:r>
            <a:r>
              <a:rPr lang="ru-RU" sz="3800" b="1" dirty="0" smtClean="0"/>
              <a:t> </a:t>
            </a:r>
            <a:r>
              <a:rPr lang="ru-RU" sz="3800" b="1" dirty="0" err="1" smtClean="0"/>
              <a:t>років</a:t>
            </a:r>
            <a:r>
              <a:rPr lang="ru-RU" sz="3800" b="1" dirty="0" smtClean="0"/>
              <a:t> тому, </a:t>
            </a:r>
            <a:r>
              <a:rPr lang="ru-RU" sz="3800" b="1" dirty="0" err="1" smtClean="0"/>
              <a:t>ще</a:t>
            </a:r>
            <a:r>
              <a:rPr lang="ru-RU" sz="3800" b="1" dirty="0" smtClean="0"/>
              <a:t> </a:t>
            </a:r>
            <a:r>
              <a:rPr lang="ru-RU" sz="3800" b="1" dirty="0" err="1" smtClean="0"/>
              <a:t>належить</a:t>
            </a:r>
            <a:r>
              <a:rPr lang="ru-RU" sz="3800" b="1" dirty="0" smtClean="0"/>
              <a:t> </a:t>
            </a:r>
            <a:r>
              <a:rPr lang="ru-RU" sz="3800" b="1" dirty="0" err="1" smtClean="0"/>
              <a:t>ретельно</a:t>
            </a:r>
            <a:r>
              <a:rPr lang="ru-RU" sz="3800" b="1" dirty="0" smtClean="0"/>
              <a:t> </a:t>
            </a:r>
            <a:r>
              <a:rPr lang="ru-RU" sz="3800" b="1" dirty="0" err="1" smtClean="0"/>
              <a:t>вивчити</a:t>
            </a:r>
            <a:r>
              <a:rPr lang="ru-RU" sz="3800" b="1" dirty="0" smtClean="0"/>
              <a:t>.</a:t>
            </a:r>
            <a:br>
              <a:rPr lang="ru-RU" sz="3800" b="1" dirty="0" smtClean="0"/>
            </a:br>
            <a:r>
              <a:rPr lang="ru-RU" sz="3800" b="1" dirty="0" smtClean="0"/>
              <a:t>По </a:t>
            </a:r>
            <a:r>
              <a:rPr lang="ru-RU" sz="3800" b="1" dirty="0" err="1" smtClean="0"/>
              <a:t>всьому</a:t>
            </a:r>
            <a:r>
              <a:rPr lang="ru-RU" sz="3800" b="1" dirty="0" smtClean="0"/>
              <a:t> </a:t>
            </a:r>
            <a:r>
              <a:rPr lang="ru-RU" sz="3800" b="1" dirty="0" err="1" smtClean="0"/>
              <a:t>світу</a:t>
            </a:r>
            <a:r>
              <a:rPr lang="ru-RU" sz="3800" b="1" dirty="0" smtClean="0"/>
              <a:t> </a:t>
            </a:r>
            <a:r>
              <a:rPr lang="ru-RU" sz="3800" b="1" dirty="0" err="1" smtClean="0"/>
              <a:t>пошуковці</a:t>
            </a:r>
            <a:r>
              <a:rPr lang="ru-RU" sz="3800" b="1" dirty="0" smtClean="0"/>
              <a:t> </a:t>
            </a:r>
            <a:r>
              <a:rPr lang="ru-RU" sz="3800" b="1" dirty="0" err="1" smtClean="0"/>
              <a:t>збирають</a:t>
            </a:r>
            <a:r>
              <a:rPr lang="ru-RU" sz="3800" b="1" dirty="0" smtClean="0"/>
              <a:t> </a:t>
            </a:r>
            <a:r>
              <a:rPr lang="ru-RU" sz="3800" b="1" dirty="0" err="1" smtClean="0"/>
              <a:t>матеріали</a:t>
            </a:r>
            <a:r>
              <a:rPr lang="ru-RU" sz="3800" b="1" dirty="0" smtClean="0"/>
              <a:t> про </a:t>
            </a:r>
            <a:r>
              <a:rPr lang="ru-RU" sz="3800" b="1" dirty="0" err="1" smtClean="0"/>
              <a:t>гетьмана</a:t>
            </a:r>
            <a:r>
              <a:rPr lang="ru-RU" sz="3800" b="1" dirty="0" smtClean="0"/>
              <a:t> Голуба, </a:t>
            </a:r>
            <a:r>
              <a:rPr lang="ru-RU" sz="3800" b="1" dirty="0" err="1" smtClean="0"/>
              <a:t>якого</a:t>
            </a:r>
            <a:r>
              <a:rPr lang="ru-RU" sz="3800" b="1" dirty="0" smtClean="0"/>
              <a:t> </a:t>
            </a:r>
            <a:r>
              <a:rPr lang="ru-RU" sz="3800" b="1" dirty="0" err="1" smtClean="0"/>
              <a:t>називали</a:t>
            </a:r>
            <a:r>
              <a:rPr lang="ru-RU" sz="3800" b="1" dirty="0" smtClean="0"/>
              <a:t> </a:t>
            </a:r>
            <a:r>
              <a:rPr lang="ru-RU" sz="3800" b="1" dirty="0" err="1" smtClean="0"/>
              <a:t>ще</a:t>
            </a:r>
            <a:r>
              <a:rPr lang="ru-RU" sz="3800" b="1" dirty="0" smtClean="0"/>
              <a:t> </a:t>
            </a:r>
            <a:r>
              <a:rPr lang="ru-RU" sz="3800" b="1" dirty="0" err="1" smtClean="0"/>
              <a:t>й</a:t>
            </a:r>
            <a:r>
              <a:rPr lang="ru-RU" sz="3800" b="1" dirty="0" smtClean="0"/>
              <a:t> </a:t>
            </a:r>
            <a:r>
              <a:rPr lang="ru-RU" sz="3800" b="1" dirty="0" err="1" smtClean="0"/>
              <a:t>Стеблівцем</a:t>
            </a:r>
            <a:r>
              <a:rPr lang="ru-RU" sz="3800" b="1" dirty="0" smtClean="0"/>
              <a:t>, Черняком </a:t>
            </a:r>
            <a:r>
              <a:rPr lang="ru-RU" sz="3800" b="1" dirty="0" err="1" smtClean="0"/>
              <a:t>і</a:t>
            </a:r>
            <a:r>
              <a:rPr lang="ru-RU" sz="3800" b="1" dirty="0" smtClean="0"/>
              <a:t> </a:t>
            </a:r>
            <a:r>
              <a:rPr lang="ru-RU" sz="3800" b="1" dirty="0" err="1" smtClean="0"/>
              <a:t>навіть</a:t>
            </a:r>
            <a:r>
              <a:rPr lang="ru-RU" sz="3800" b="1" dirty="0" smtClean="0"/>
              <a:t> на </a:t>
            </a:r>
            <a:r>
              <a:rPr lang="ru-RU" sz="3800" b="1" dirty="0" err="1" smtClean="0"/>
              <a:t>латинський</a:t>
            </a:r>
            <a:r>
              <a:rPr lang="ru-RU" sz="3800" b="1" dirty="0" smtClean="0"/>
              <a:t> манер – «</a:t>
            </a:r>
            <a:r>
              <a:rPr lang="ru-RU" sz="3800" b="1" dirty="0" err="1" smtClean="0"/>
              <a:t>Оліваріус</a:t>
            </a:r>
            <a:r>
              <a:rPr lang="ru-RU" sz="3800" b="1" dirty="0" smtClean="0"/>
              <a:t> де </a:t>
            </a:r>
            <a:r>
              <a:rPr lang="ru-RU" sz="3800" b="1" dirty="0" err="1" smtClean="0"/>
              <a:t>Марконес</a:t>
            </a:r>
            <a:r>
              <a:rPr lang="ru-RU" sz="3800" b="1" dirty="0" smtClean="0"/>
              <a:t>»</a:t>
            </a:r>
            <a:br>
              <a:rPr lang="ru-RU" sz="3800" b="1" dirty="0" smtClean="0"/>
            </a:br>
            <a:r>
              <a:rPr lang="ru-RU" dirty="0" smtClean="0"/>
              <a:t/>
            </a:r>
            <a:br>
              <a:rPr lang="ru-RU" dirty="0" smtClean="0"/>
            </a:br>
            <a:endParaRPr lang="ru-RU" dirty="0" smtClean="0"/>
          </a:p>
          <a:p>
            <a:pPr marL="548640" indent="-411480" algn="ctr" fontAlgn="auto">
              <a:spcAft>
                <a:spcPts val="0"/>
              </a:spcAft>
              <a:buClr>
                <a:schemeClr val="tx1">
                  <a:shade val="95000"/>
                </a:schemeClr>
              </a:buClr>
              <a:buFont typeface="Wingdings 2"/>
              <a:buChar char=""/>
              <a:defRPr/>
            </a:pPr>
            <a:r>
              <a:rPr lang="ru-RU" dirty="0" smtClean="0"/>
              <a:t/>
            </a:r>
            <a:br>
              <a:rPr lang="ru-RU" dirty="0" smtClean="0"/>
            </a:br>
            <a:endParaRPr lang="ru-RU" dirty="0" smtClean="0"/>
          </a:p>
          <a:p>
            <a:pPr marL="548640" indent="-411480" algn="ctr" fontAlgn="auto">
              <a:spcAft>
                <a:spcPts val="0"/>
              </a:spcAft>
              <a:buClr>
                <a:schemeClr val="tx1">
                  <a:shade val="95000"/>
                </a:schemeClr>
              </a:buClr>
              <a:buFont typeface="Wingdings 2"/>
              <a:buChar char=""/>
              <a:defRPr/>
            </a:pP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274638"/>
            <a:ext cx="3672408" cy="6250706"/>
          </a:xfrm>
        </p:spPr>
        <p:txBody>
          <a:bodyPr/>
          <a:lstStyle/>
          <a:p>
            <a:pPr fontAlgn="auto">
              <a:spcAft>
                <a:spcPts val="0"/>
              </a:spcAft>
              <a:defRPr/>
            </a:pPr>
            <a:r>
              <a:rPr lang="uk-UA" sz="3600" dirty="0" smtClean="0"/>
              <a:t>Невелика, тиха вуличка в провінційному містечку названа на честь видатного козацького ватажка</a:t>
            </a:r>
            <a:endParaRPr lang="uk-UA" sz="3600" dirty="0"/>
          </a:p>
        </p:txBody>
      </p:sp>
      <p:pic>
        <p:nvPicPr>
          <p:cNvPr id="15362" name="Рисунок 3" descr="28055908_454413521645149_8668542424634779974_n.jpg"/>
          <p:cNvPicPr>
            <a:picLocks noChangeAspect="1"/>
          </p:cNvPicPr>
          <p:nvPr/>
        </p:nvPicPr>
        <p:blipFill>
          <a:blip r:embed="rId2"/>
          <a:srcRect/>
          <a:stretch>
            <a:fillRect/>
          </a:stretch>
        </p:blipFill>
        <p:spPr bwMode="auto">
          <a:xfrm>
            <a:off x="0" y="0"/>
            <a:ext cx="5143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7900" y="836613"/>
            <a:ext cx="4652963" cy="5216525"/>
          </a:xfrm>
          <a:prstGeom prst="rect">
            <a:avLst/>
          </a:prstGeom>
          <a:noFill/>
        </p:spPr>
        <p:txBody>
          <a:bodyPr wrap="none">
            <a:spAutoFit/>
          </a:bodyPr>
          <a:lstStyle/>
          <a:p>
            <a:pPr algn="ctr"/>
            <a:r>
              <a:rPr lang="uk-UA" sz="2800" b="1">
                <a:solidFill>
                  <a:srgbClr val="EBE3C2"/>
                </a:solidFill>
                <a:latin typeface="Times New Roman" pitchFamily="18" charset="0"/>
              </a:rPr>
              <a:t>18 травня 2016 року </a:t>
            </a:r>
          </a:p>
          <a:p>
            <a:pPr algn="ctr"/>
            <a:r>
              <a:rPr lang="uk-UA" sz="2800" b="1">
                <a:solidFill>
                  <a:srgbClr val="EBE3C2"/>
                </a:solidFill>
                <a:latin typeface="Times New Roman" pitchFamily="18" charset="0"/>
              </a:rPr>
              <a:t>розпорядженням голови </a:t>
            </a:r>
          </a:p>
          <a:p>
            <a:pPr algn="ctr"/>
            <a:r>
              <a:rPr lang="uk-UA" sz="2800" b="1">
                <a:solidFill>
                  <a:srgbClr val="EBE3C2"/>
                </a:solidFill>
                <a:latin typeface="Times New Roman" pitchFamily="18" charset="0"/>
              </a:rPr>
              <a:t>Черкаської ОДА </a:t>
            </a:r>
          </a:p>
          <a:p>
            <a:pPr algn="ctr"/>
            <a:r>
              <a:rPr lang="uk-UA" sz="2800" b="1">
                <a:solidFill>
                  <a:srgbClr val="EBE3C2"/>
                </a:solidFill>
                <a:latin typeface="Times New Roman" pitchFamily="18" charset="0"/>
              </a:rPr>
              <a:t>Юрія Ткаченка </a:t>
            </a:r>
          </a:p>
          <a:p>
            <a:pPr algn="ctr"/>
            <a:r>
              <a:rPr lang="uk-UA" sz="2800" b="1">
                <a:solidFill>
                  <a:srgbClr val="EBE3C2"/>
                </a:solidFill>
                <a:latin typeface="Times New Roman" pitchFamily="18" charset="0"/>
              </a:rPr>
              <a:t>вулицю Руднєва </a:t>
            </a:r>
          </a:p>
          <a:p>
            <a:pPr algn="ctr"/>
            <a:r>
              <a:rPr lang="uk-UA" sz="2800" b="1">
                <a:solidFill>
                  <a:srgbClr val="EBE3C2"/>
                </a:solidFill>
                <a:latin typeface="Times New Roman" pitchFamily="18" charset="0"/>
              </a:rPr>
              <a:t>у м. Корсуні-</a:t>
            </a:r>
          </a:p>
          <a:p>
            <a:pPr algn="ctr"/>
            <a:r>
              <a:rPr lang="uk-UA" sz="2800" b="1">
                <a:solidFill>
                  <a:srgbClr val="EBE3C2"/>
                </a:solidFill>
                <a:latin typeface="Times New Roman" pitchFamily="18" charset="0"/>
              </a:rPr>
              <a:t>Шевченківському </a:t>
            </a:r>
          </a:p>
          <a:p>
            <a:pPr algn="ctr"/>
            <a:r>
              <a:rPr lang="uk-UA" sz="2800" b="1">
                <a:solidFill>
                  <a:srgbClr val="EBE3C2"/>
                </a:solidFill>
                <a:latin typeface="Times New Roman" pitchFamily="18" charset="0"/>
              </a:rPr>
              <a:t>перейменовано іменем </a:t>
            </a:r>
          </a:p>
          <a:p>
            <a:pPr algn="ctr"/>
            <a:r>
              <a:rPr lang="uk-UA" sz="2800" b="1">
                <a:solidFill>
                  <a:srgbClr val="EBE3C2"/>
                </a:solidFill>
                <a:latin typeface="Times New Roman" pitchFamily="18" charset="0"/>
              </a:rPr>
              <a:t>видатного українського</a:t>
            </a:r>
          </a:p>
          <a:p>
            <a:pPr algn="ctr"/>
            <a:r>
              <a:rPr lang="uk-UA" sz="2800" b="1">
                <a:solidFill>
                  <a:srgbClr val="EBE3C2"/>
                </a:solidFill>
                <a:latin typeface="Times New Roman" pitchFamily="18" charset="0"/>
              </a:rPr>
              <a:t> полководця, </a:t>
            </a:r>
          </a:p>
          <a:p>
            <a:pPr algn="ctr"/>
            <a:r>
              <a:rPr lang="uk-UA" sz="2800" b="1">
                <a:solidFill>
                  <a:srgbClr val="EBE3C2"/>
                </a:solidFill>
                <a:latin typeface="Times New Roman" pitchFamily="18" charset="0"/>
              </a:rPr>
              <a:t>козацького гетьмана </a:t>
            </a:r>
          </a:p>
          <a:p>
            <a:pPr algn="ctr"/>
            <a:r>
              <a:rPr lang="uk-UA" sz="2800" b="1">
                <a:solidFill>
                  <a:srgbClr val="EBE3C2"/>
                </a:solidFill>
                <a:latin typeface="Times New Roman" pitchFamily="18" charset="0"/>
              </a:rPr>
              <a:t>Ол</a:t>
            </a:r>
            <a:r>
              <a:rPr lang="uk-UA" sz="2800" b="1">
                <a:solidFill>
                  <a:srgbClr val="EBE3C2"/>
                </a:solidFill>
              </a:rPr>
              <a:t>і</a:t>
            </a:r>
            <a:r>
              <a:rPr lang="uk-UA" sz="2800" b="1">
                <a:solidFill>
                  <a:srgbClr val="EBE3C2"/>
                </a:solidFill>
                <a:latin typeface="Times New Roman" pitchFamily="18" charset="0"/>
              </a:rPr>
              <a:t>ф</a:t>
            </a:r>
            <a:r>
              <a:rPr lang="uk-UA" sz="2800" b="1">
                <a:solidFill>
                  <a:srgbClr val="EBE3C2"/>
                </a:solidFill>
              </a:rPr>
              <a:t>е</a:t>
            </a:r>
            <a:r>
              <a:rPr lang="uk-UA" sz="2800" b="1">
                <a:solidFill>
                  <a:srgbClr val="EBE3C2"/>
                </a:solidFill>
                <a:latin typeface="Times New Roman" pitchFamily="18" charset="0"/>
              </a:rPr>
              <a:t>ра Голуба</a:t>
            </a:r>
          </a:p>
        </p:txBody>
      </p:sp>
      <p:pic>
        <p:nvPicPr>
          <p:cNvPr id="16386" name="Содержимое 6" descr="Олефір Голуб.png"/>
          <p:cNvPicPr>
            <a:picLocks noGrp="1" noChangeAspect="1"/>
          </p:cNvPicPr>
          <p:nvPr>
            <p:ph idx="1"/>
          </p:nvPr>
        </p:nvPicPr>
        <p:blipFill>
          <a:blip r:embed="rId2"/>
          <a:srcRect/>
          <a:stretch>
            <a:fillRect/>
          </a:stretch>
        </p:blipFill>
        <p:spPr>
          <a:xfrm>
            <a:off x="179388" y="549275"/>
            <a:ext cx="4897437" cy="53276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556792"/>
            <a:ext cx="8229600" cy="1143000"/>
          </a:xfrm>
        </p:spPr>
        <p:txBody>
          <a:bodyPr>
            <a:normAutofit fontScale="90000"/>
          </a:bodyPr>
          <a:lstStyle/>
          <a:p>
            <a:pPr fontAlgn="auto">
              <a:spcAft>
                <a:spcPts val="0"/>
              </a:spcAft>
              <a:defRPr/>
            </a:pP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400" dirty="0" err="1" smtClean="0"/>
              <a:t>Прізвище</a:t>
            </a:r>
            <a:r>
              <a:rPr lang="ru-RU" sz="3400" dirty="0" smtClean="0"/>
              <a:t> </a:t>
            </a:r>
            <a:r>
              <a:rPr lang="ru-RU" sz="3400" dirty="0" err="1" smtClean="0"/>
              <a:t>Оліфера</a:t>
            </a:r>
            <a:r>
              <a:rPr lang="ru-RU" sz="3400" dirty="0" smtClean="0"/>
              <a:t> Голуба </a:t>
            </a:r>
            <a:r>
              <a:rPr lang="ru-RU" sz="3400" dirty="0" err="1" smtClean="0"/>
              <a:t>з</a:t>
            </a:r>
            <a:r>
              <a:rPr lang="ru-RU" sz="3400" dirty="0" smtClean="0"/>
              <a:t> </a:t>
            </a:r>
            <a:r>
              <a:rPr lang="ru-RU" sz="3400" dirty="0" err="1" smtClean="0"/>
              <a:t>темряви</a:t>
            </a:r>
            <a:r>
              <a:rPr lang="ru-RU" sz="3400" dirty="0" smtClean="0"/>
              <a:t> </a:t>
            </a:r>
            <a:r>
              <a:rPr lang="ru-RU" sz="3400" dirty="0" err="1" smtClean="0"/>
              <a:t>минулого</a:t>
            </a:r>
            <a:r>
              <a:rPr lang="ru-RU" sz="3400" dirty="0" smtClean="0"/>
              <a:t> </a:t>
            </a:r>
            <a:r>
              <a:rPr lang="ru-RU" sz="3400" dirty="0" err="1" smtClean="0"/>
              <a:t>вперше</a:t>
            </a:r>
            <a:r>
              <a:rPr lang="ru-RU" sz="3400" dirty="0" smtClean="0"/>
              <a:t> </a:t>
            </a:r>
            <a:r>
              <a:rPr lang="ru-RU" sz="3400" dirty="0" err="1" smtClean="0"/>
              <a:t>виринає</a:t>
            </a:r>
            <a:r>
              <a:rPr lang="ru-RU" sz="3400" dirty="0" smtClean="0"/>
              <a:t> у </a:t>
            </a:r>
            <a:r>
              <a:rPr lang="ru-RU" sz="3400" dirty="0" err="1" smtClean="0"/>
              <a:t>світлі</a:t>
            </a:r>
            <a:r>
              <a:rPr lang="ru-RU" sz="3400" dirty="0" smtClean="0"/>
              <a:t> </a:t>
            </a:r>
            <a:r>
              <a:rPr lang="ru-RU" sz="3400" dirty="0" err="1" smtClean="0"/>
              <a:t>пожежі</a:t>
            </a:r>
            <a:r>
              <a:rPr lang="ru-RU" sz="3400" dirty="0" smtClean="0"/>
              <a:t> – </a:t>
            </a:r>
            <a:r>
              <a:rPr lang="ru-RU" sz="3400" dirty="0" err="1" smtClean="0"/>
              <a:t>палаючої</a:t>
            </a:r>
            <a:r>
              <a:rPr lang="ru-RU" sz="3400" dirty="0" smtClean="0"/>
              <a:t> </a:t>
            </a:r>
            <a:r>
              <a:rPr lang="ru-RU" sz="3400" dirty="0" err="1" smtClean="0"/>
              <a:t>пристані</a:t>
            </a:r>
            <a:r>
              <a:rPr lang="ru-RU" sz="3400" dirty="0" smtClean="0"/>
              <a:t> </a:t>
            </a:r>
            <a:r>
              <a:rPr lang="ru-RU" sz="3400" dirty="0" err="1" smtClean="0"/>
              <a:t>турецького</a:t>
            </a:r>
            <a:r>
              <a:rPr lang="ru-RU" sz="3400" dirty="0" smtClean="0"/>
              <a:t> Стамбула, штурмом </a:t>
            </a:r>
            <a:r>
              <a:rPr lang="ru-RU" sz="3400" dirty="0" err="1" smtClean="0"/>
              <a:t>взятої</a:t>
            </a:r>
            <a:r>
              <a:rPr lang="ru-RU" sz="3400" dirty="0" smtClean="0"/>
              <a:t> </a:t>
            </a:r>
            <a:r>
              <a:rPr lang="ru-RU" sz="3400" dirty="0" err="1" smtClean="0"/>
              <a:t>козацькими</a:t>
            </a:r>
            <a:r>
              <a:rPr lang="ru-RU" sz="3400" dirty="0" smtClean="0"/>
              <a:t> чайками, </a:t>
            </a:r>
            <a:r>
              <a:rPr lang="ru-RU" sz="3400" dirty="0" err="1" smtClean="0"/>
              <a:t>якими</a:t>
            </a:r>
            <a:r>
              <a:rPr lang="ru-RU" sz="3400" dirty="0" smtClean="0"/>
              <a:t> </a:t>
            </a:r>
            <a:r>
              <a:rPr lang="ru-RU" sz="3400" dirty="0" err="1" smtClean="0"/>
              <a:t>командував</a:t>
            </a:r>
            <a:r>
              <a:rPr lang="ru-RU" sz="3400" dirty="0" smtClean="0"/>
              <a:t> </a:t>
            </a:r>
            <a:r>
              <a:rPr lang="ru-RU" sz="3400" dirty="0" err="1" smtClean="0"/>
              <a:t>майбутній</a:t>
            </a:r>
            <a:r>
              <a:rPr lang="ru-RU" sz="3400" dirty="0" smtClean="0"/>
              <a:t> </a:t>
            </a:r>
            <a:r>
              <a:rPr lang="ru-RU" sz="3400" dirty="0" err="1" smtClean="0"/>
              <a:t>гетьман</a:t>
            </a:r>
            <a:r>
              <a:rPr lang="ru-RU" sz="3400" dirty="0" smtClean="0"/>
              <a:t>. 1615 роком, коли </a:t>
            </a:r>
            <a:r>
              <a:rPr lang="ru-RU" sz="3400" dirty="0" err="1" smtClean="0"/>
              <a:t>це</a:t>
            </a:r>
            <a:r>
              <a:rPr lang="ru-RU" sz="3400" dirty="0" smtClean="0"/>
              <a:t> </a:t>
            </a:r>
            <a:r>
              <a:rPr lang="ru-RU" sz="3400" dirty="0" err="1" smtClean="0"/>
              <a:t>сталося</a:t>
            </a:r>
            <a:r>
              <a:rPr lang="ru-RU" sz="3400" dirty="0" smtClean="0"/>
              <a:t>, </a:t>
            </a:r>
            <a:r>
              <a:rPr lang="ru-RU" sz="3400" dirty="0" err="1" smtClean="0"/>
              <a:t>датована</a:t>
            </a:r>
            <a:r>
              <a:rPr lang="ru-RU" sz="3400" dirty="0" smtClean="0"/>
              <a:t> перша </a:t>
            </a:r>
            <a:r>
              <a:rPr lang="ru-RU" sz="3400" dirty="0" err="1" smtClean="0"/>
              <a:t>письмова</a:t>
            </a:r>
            <a:r>
              <a:rPr lang="ru-RU" sz="3400" dirty="0" smtClean="0"/>
              <a:t> </a:t>
            </a:r>
            <a:r>
              <a:rPr lang="ru-RU" sz="3400" dirty="0" err="1" smtClean="0"/>
              <a:t>згадка</a:t>
            </a:r>
            <a:r>
              <a:rPr lang="ru-RU" sz="3400" dirty="0" smtClean="0"/>
              <a:t> про </a:t>
            </a:r>
            <a:r>
              <a:rPr lang="ru-RU" sz="3400" dirty="0" err="1" smtClean="0"/>
              <a:t>цього</a:t>
            </a:r>
            <a:r>
              <a:rPr lang="ru-RU" sz="3400" dirty="0" smtClean="0"/>
              <a:t> славного </a:t>
            </a:r>
            <a:r>
              <a:rPr lang="ru-RU" sz="3400" dirty="0" err="1" smtClean="0"/>
              <a:t>лицаря</a:t>
            </a:r>
            <a:r>
              <a:rPr lang="ru-RU" sz="3400" dirty="0" smtClean="0"/>
              <a:t>. </a:t>
            </a:r>
            <a:r>
              <a:rPr lang="ru-RU" sz="3400" dirty="0" err="1" smtClean="0"/>
              <a:t>Скільки</a:t>
            </a:r>
            <a:r>
              <a:rPr lang="ru-RU" sz="3400" dirty="0" smtClean="0"/>
              <a:t> </a:t>
            </a:r>
            <a:r>
              <a:rPr lang="ru-RU" sz="3400" dirty="0" err="1" smtClean="0"/>
              <a:t>років</a:t>
            </a:r>
            <a:r>
              <a:rPr lang="ru-RU" sz="3400" dirty="0" smtClean="0"/>
              <a:t> </a:t>
            </a:r>
            <a:r>
              <a:rPr lang="ru-RU" sz="3400" dirty="0" err="1" smtClean="0"/>
              <a:t>йому</a:t>
            </a:r>
            <a:r>
              <a:rPr lang="ru-RU" sz="3400" dirty="0" smtClean="0"/>
              <a:t> </a:t>
            </a:r>
            <a:r>
              <a:rPr lang="ru-RU" sz="3400" dirty="0" err="1" smtClean="0"/>
              <a:t>було</a:t>
            </a:r>
            <a:r>
              <a:rPr lang="ru-RU" sz="3400" dirty="0" smtClean="0"/>
              <a:t> на той час – </a:t>
            </a:r>
            <a:r>
              <a:rPr lang="ru-RU" sz="3400" dirty="0" err="1" smtClean="0"/>
              <a:t>достеменно</a:t>
            </a:r>
            <a:r>
              <a:rPr lang="ru-RU" sz="3400" dirty="0" smtClean="0"/>
              <a:t> не </a:t>
            </a:r>
            <a:r>
              <a:rPr lang="ru-RU" sz="3400" dirty="0" err="1" smtClean="0"/>
              <a:t>відомо</a:t>
            </a:r>
            <a:r>
              <a:rPr lang="ru-RU" sz="3400" dirty="0" smtClean="0"/>
              <a:t>, </a:t>
            </a:r>
            <a:r>
              <a:rPr lang="ru-RU" sz="3400" dirty="0" err="1" smtClean="0"/>
              <a:t>проте</a:t>
            </a:r>
            <a:r>
              <a:rPr lang="ru-RU" sz="3400" dirty="0" smtClean="0"/>
              <a:t> </a:t>
            </a:r>
            <a:r>
              <a:rPr lang="ru-RU" sz="3400" dirty="0" err="1" smtClean="0"/>
              <a:t>не</a:t>
            </a:r>
            <a:r>
              <a:rPr lang="ru-RU" sz="3400" dirty="0" smtClean="0"/>
              <a:t> </a:t>
            </a:r>
            <a:r>
              <a:rPr lang="ru-RU" sz="3400" dirty="0" err="1" smtClean="0"/>
              <a:t>менш</a:t>
            </a:r>
            <a:r>
              <a:rPr lang="ru-RU" sz="3400" dirty="0" smtClean="0"/>
              <a:t> шестидесяти. Та запал </a:t>
            </a:r>
            <a:r>
              <a:rPr lang="ru-RU" sz="3400" dirty="0" err="1" smtClean="0"/>
              <a:t>ще</a:t>
            </a:r>
            <a:r>
              <a:rPr lang="ru-RU" sz="3400" dirty="0" smtClean="0"/>
              <a:t> </a:t>
            </a:r>
            <a:r>
              <a:rPr lang="ru-RU" sz="3400" dirty="0" err="1" smtClean="0"/>
              <a:t>мав</a:t>
            </a:r>
            <a:r>
              <a:rPr lang="ru-RU" sz="3400" dirty="0" smtClean="0"/>
              <a:t> </a:t>
            </a:r>
            <a:r>
              <a:rPr lang="ru-RU" sz="3400" dirty="0" err="1" smtClean="0"/>
              <a:t>молодечий</a:t>
            </a:r>
            <a:r>
              <a:rPr lang="ru-RU" sz="3400" dirty="0" smtClean="0"/>
              <a:t>, </a:t>
            </a:r>
            <a:r>
              <a:rPr lang="ru-RU" sz="3400" dirty="0" err="1" smtClean="0"/>
              <a:t>розум</a:t>
            </a:r>
            <a:r>
              <a:rPr lang="ru-RU" sz="3400" dirty="0" smtClean="0"/>
              <a:t> </a:t>
            </a:r>
            <a:r>
              <a:rPr lang="ru-RU" sz="3400" dirty="0" err="1" smtClean="0"/>
              <a:t>ясний</a:t>
            </a:r>
            <a:r>
              <a:rPr lang="ru-RU" sz="3400" dirty="0" smtClean="0"/>
              <a:t>, а руку </a:t>
            </a:r>
            <a:r>
              <a:rPr lang="ru-RU" sz="3400" dirty="0" err="1" smtClean="0"/>
              <a:t>з</a:t>
            </a:r>
            <a:r>
              <a:rPr lang="ru-RU" sz="3400" dirty="0" smtClean="0"/>
              <a:t> </a:t>
            </a:r>
            <a:r>
              <a:rPr lang="ru-RU" sz="3400" dirty="0" err="1" smtClean="0"/>
              <a:t>шаблею</a:t>
            </a:r>
            <a:r>
              <a:rPr lang="ru-RU" sz="3400" dirty="0" smtClean="0"/>
              <a:t> – </a:t>
            </a:r>
            <a:r>
              <a:rPr lang="ru-RU" sz="3400" dirty="0" err="1" smtClean="0"/>
              <a:t>міцну</a:t>
            </a:r>
            <a:r>
              <a:rPr lang="ru-RU" sz="3400" dirty="0" smtClean="0"/>
              <a:t>, за </a:t>
            </a:r>
            <a:r>
              <a:rPr lang="ru-RU" sz="3400" dirty="0" err="1" smtClean="0"/>
              <a:t>що</a:t>
            </a:r>
            <a:r>
              <a:rPr lang="ru-RU" sz="3400" dirty="0" smtClean="0"/>
              <a:t> </a:t>
            </a:r>
            <a:r>
              <a:rPr lang="ru-RU" sz="3400" dirty="0" err="1" smtClean="0"/>
              <a:t>пізніше</a:t>
            </a:r>
            <a:r>
              <a:rPr lang="ru-RU" sz="3400" dirty="0" smtClean="0"/>
              <a:t> </a:t>
            </a:r>
            <a:r>
              <a:rPr lang="ru-RU" sz="3400" dirty="0" err="1" smtClean="0"/>
              <a:t>й</a:t>
            </a:r>
            <a:r>
              <a:rPr lang="ru-RU" sz="3400" dirty="0" smtClean="0"/>
              <a:t> </a:t>
            </a:r>
            <a:r>
              <a:rPr lang="ru-RU" sz="3400" dirty="0" err="1" smtClean="0"/>
              <a:t>гетьманом</a:t>
            </a:r>
            <a:r>
              <a:rPr lang="ru-RU" sz="3400" dirty="0" smtClean="0"/>
              <a:t> стане, </a:t>
            </a:r>
            <a:r>
              <a:rPr lang="ru-RU" sz="3400" dirty="0" err="1" smtClean="0"/>
              <a:t>причому</a:t>
            </a:r>
            <a:r>
              <a:rPr lang="ru-RU" sz="3400" dirty="0" smtClean="0"/>
              <a:t> не один раз…</a:t>
            </a:r>
            <a:r>
              <a:rPr lang="ru-RU" dirty="0" smtClean="0"/>
              <a:t/>
            </a:r>
            <a:br>
              <a:rPr lang="ru-RU" dirty="0" smtClean="0"/>
            </a:br>
            <a:r>
              <a:rPr lang="ru-RU" dirty="0" smtClean="0"/>
              <a:t/>
            </a:r>
            <a:br>
              <a:rPr lang="ru-RU" dirty="0" smtClean="0"/>
            </a:br>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4"/>
          <p:cNvSpPr>
            <a:spLocks noChangeArrowheads="1"/>
          </p:cNvSpPr>
          <p:nvPr/>
        </p:nvSpPr>
        <p:spPr bwMode="auto">
          <a:xfrm>
            <a:off x="971550" y="692150"/>
            <a:ext cx="7561263" cy="2308225"/>
          </a:xfrm>
          <a:prstGeom prst="rect">
            <a:avLst/>
          </a:prstGeom>
          <a:noFill/>
          <a:ln w="9525">
            <a:noFill/>
            <a:miter lim="800000"/>
            <a:headEnd/>
            <a:tailEnd/>
          </a:ln>
        </p:spPr>
        <p:txBody>
          <a:bodyPr>
            <a:spAutoFit/>
          </a:bodyPr>
          <a:lstStyle/>
          <a:p>
            <a:r>
              <a:rPr lang="ru-RU" b="1">
                <a:latin typeface="Times New Roman" pitchFamily="18" charset="0"/>
              </a:rPr>
              <a:t>Прізвище Оліфера Голуба з темряви минулого вперше виринає у світлі пожежі – палаючої пристані турецького Стамбула, штурмом взятої козацькими чайками, якими командував майбутній гетьман. 1615 роком, коли це сталося, датована перша письмова згадка про цього славного лицаря. Скільки років йому було на той час – достеменно не відомо, проте не менш шестидесяти. Та запал ще мав молодечий, розум ясний, а руку з шаблею – міцну, за що пізніше й гетьманом стане, причому не один раз…</a:t>
            </a:r>
            <a:endParaRPr lang="uk-UA">
              <a:latin typeface="Times New Roman" pitchFamily="18" charset="0"/>
            </a:endParaRPr>
          </a:p>
        </p:txBody>
      </p:sp>
      <p:pic>
        <p:nvPicPr>
          <p:cNvPr id="6" name="1.mp4">
            <a:hlinkClick r:id="" action="ppaction://media"/>
          </p:cNvPr>
          <p:cNvPicPr>
            <a:picLocks noGrp="1" noRot="1" noChangeAspect="1"/>
          </p:cNvPicPr>
          <p:nvPr>
            <p:ph idx="1"/>
            <a:videoFile r:link="rId1"/>
          </p:nvPr>
        </p:nvPicPr>
        <p:blipFill>
          <a:blip r:embed="rId3"/>
          <a:srcRect/>
          <a:stretch>
            <a:fillRect/>
          </a:stretch>
        </p:blipFill>
        <p:spPr>
          <a:xfrm>
            <a:off x="-1524000" y="525463"/>
            <a:ext cx="121920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274638"/>
            <a:ext cx="3779912" cy="6250706"/>
          </a:xfrm>
        </p:spPr>
        <p:txBody>
          <a:bodyPr>
            <a:normAutofit fontScale="90000"/>
          </a:bodyPr>
          <a:lstStyle/>
          <a:p>
            <a:pPr fontAlgn="auto">
              <a:spcAft>
                <a:spcPts val="0"/>
              </a:spcAft>
              <a:defRPr/>
            </a:pPr>
            <a:r>
              <a:rPr lang="uk-UA" sz="2700" dirty="0" smtClean="0"/>
              <a:t/>
            </a:r>
            <a:br>
              <a:rPr lang="uk-UA" sz="2700" dirty="0" smtClean="0"/>
            </a:br>
            <a:r>
              <a:rPr lang="uk-UA" sz="2700" dirty="0" smtClean="0"/>
              <a:t/>
            </a:r>
            <a:br>
              <a:rPr lang="uk-UA" sz="2700" dirty="0" smtClean="0"/>
            </a:br>
            <a:r>
              <a:rPr lang="uk-UA" sz="2700" dirty="0" smtClean="0"/>
              <a:t>Народився </a:t>
            </a:r>
            <a:r>
              <a:rPr lang="uk-UA" sz="2700" dirty="0" err="1" smtClean="0"/>
              <a:t>Оліфер</a:t>
            </a:r>
            <a:r>
              <a:rPr lang="uk-UA" sz="2700" dirty="0" smtClean="0"/>
              <a:t> Голуб у містечку </a:t>
            </a:r>
            <a:r>
              <a:rPr lang="uk-UA" sz="2700" dirty="0" err="1" smtClean="0"/>
              <a:t>Стеблеві</a:t>
            </a:r>
            <a:r>
              <a:rPr lang="uk-UA" sz="2700" dirty="0" smtClean="0"/>
              <a:t> (нині Корсунського району Черкащини). Точно відомо, що він жив тут, окрім того у </a:t>
            </a:r>
            <a:r>
              <a:rPr lang="uk-UA" sz="2700" dirty="0" err="1" smtClean="0"/>
              <a:t>Стеблеві</a:t>
            </a:r>
            <a:r>
              <a:rPr lang="uk-UA" sz="2700" dirty="0" smtClean="0"/>
              <a:t> мешкало багато його родичів. І батько Остап, і сам </a:t>
            </a:r>
            <a:r>
              <a:rPr lang="uk-UA" sz="2700" dirty="0" err="1" smtClean="0"/>
              <a:t>Оліфер</a:t>
            </a:r>
            <a:r>
              <a:rPr lang="uk-UA" sz="2700" dirty="0" smtClean="0"/>
              <a:t> часто у підписах у документах до свого прізвища Голуб додавав ще й «</a:t>
            </a:r>
            <a:r>
              <a:rPr lang="uk-UA" sz="2700" dirty="0" err="1" smtClean="0"/>
              <a:t>Стеблівець</a:t>
            </a:r>
            <a:r>
              <a:rPr lang="uk-UA" sz="2700" dirty="0" smtClean="0"/>
              <a:t>».</a:t>
            </a:r>
            <a:r>
              <a:rPr lang="uk-UA" dirty="0" smtClean="0"/>
              <a:t/>
            </a:r>
            <a:br>
              <a:rPr lang="uk-UA" dirty="0" smtClean="0"/>
            </a:br>
            <a:r>
              <a:rPr lang="uk-UA" dirty="0" smtClean="0"/>
              <a:t/>
            </a:r>
            <a:br>
              <a:rPr lang="uk-UA" dirty="0" smtClean="0"/>
            </a:br>
            <a:endParaRPr lang="uk-UA" dirty="0"/>
          </a:p>
        </p:txBody>
      </p:sp>
      <p:pic>
        <p:nvPicPr>
          <p:cNvPr id="19458" name="Содержимое 3" descr="unnamed.jpg"/>
          <p:cNvPicPr>
            <a:picLocks noGrp="1" noChangeAspect="1"/>
          </p:cNvPicPr>
          <p:nvPr>
            <p:ph idx="1"/>
          </p:nvPr>
        </p:nvPicPr>
        <p:blipFill>
          <a:blip r:embed="rId2"/>
          <a:srcRect/>
          <a:stretch>
            <a:fillRect/>
          </a:stretch>
        </p:blipFill>
        <p:spPr>
          <a:xfrm>
            <a:off x="179388" y="1341438"/>
            <a:ext cx="5260975" cy="394493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68760"/>
            <a:ext cx="8229600" cy="1143000"/>
          </a:xfrm>
        </p:spPr>
        <p:txBody>
          <a:bodyPr>
            <a:normAutofit fontScale="90000"/>
          </a:bodyPr>
          <a:lstStyle/>
          <a:p>
            <a:pPr fontAlgn="auto">
              <a:spcAft>
                <a:spcPts val="0"/>
              </a:spcAft>
              <a:defRPr/>
            </a:pPr>
            <a:r>
              <a:rPr lang="uk-UA" sz="2700" dirty="0" smtClean="0"/>
              <a:t/>
            </a:r>
            <a:br>
              <a:rPr lang="uk-UA" sz="2700" dirty="0" smtClean="0"/>
            </a:br>
            <a:r>
              <a:rPr lang="uk-UA" sz="2700" dirty="0" smtClean="0"/>
              <a:t/>
            </a:r>
            <a:br>
              <a:rPr lang="uk-UA" sz="2700" dirty="0" smtClean="0"/>
            </a:br>
            <a:r>
              <a:rPr lang="uk-UA" sz="2700" dirty="0" smtClean="0"/>
              <a:t/>
            </a:r>
            <a:br>
              <a:rPr lang="uk-UA" sz="2700" dirty="0" smtClean="0"/>
            </a:br>
            <a:r>
              <a:rPr lang="uk-UA" sz="2700" dirty="0" smtClean="0"/>
              <a:t/>
            </a:r>
            <a:br>
              <a:rPr lang="uk-UA" sz="2700" dirty="0" smtClean="0"/>
            </a:br>
            <a:r>
              <a:rPr lang="uk-UA" sz="2700" dirty="0" smtClean="0"/>
              <a:t/>
            </a:r>
            <a:br>
              <a:rPr lang="uk-UA" sz="2700" dirty="0" smtClean="0"/>
            </a:br>
            <a:r>
              <a:rPr lang="uk-UA" sz="2700" dirty="0" smtClean="0"/>
              <a:t/>
            </a:r>
            <a:br>
              <a:rPr lang="uk-UA" sz="2700" dirty="0" smtClean="0"/>
            </a:br>
            <a:r>
              <a:rPr lang="uk-UA" sz="2700" dirty="0" smtClean="0"/>
              <a:t/>
            </a:r>
            <a:br>
              <a:rPr lang="uk-UA" sz="2700" dirty="0" smtClean="0"/>
            </a:br>
            <a:r>
              <a:rPr lang="uk-UA" sz="2700" dirty="0" smtClean="0"/>
              <a:t>Наступна згадка, про Голуба, відноситься до 1622 р. Внаслідок рани отриманої в ході Хотинської битви, Гетьман П.Сагайдачний, склав від 5 квітня, за п’ять днів до смерті, заповіт, в якому він визначає </a:t>
            </a:r>
            <a:r>
              <a:rPr lang="uk-UA" sz="2700" dirty="0" err="1" smtClean="0"/>
              <a:t>“шафарами</a:t>
            </a:r>
            <a:r>
              <a:rPr lang="uk-UA" sz="2700" dirty="0" smtClean="0"/>
              <a:t> й вірними </a:t>
            </a:r>
            <a:r>
              <a:rPr lang="uk-UA" sz="2700" dirty="0" err="1" smtClean="0"/>
              <a:t>депозиторами”</a:t>
            </a:r>
            <a:r>
              <a:rPr lang="uk-UA" sz="2700" dirty="0" smtClean="0"/>
              <a:t> свого майна митрополита Іова Борецького та </a:t>
            </a:r>
            <a:r>
              <a:rPr lang="uk-UA" sz="2700" dirty="0" err="1" smtClean="0"/>
              <a:t>Оліфера</a:t>
            </a:r>
            <a:r>
              <a:rPr lang="uk-UA" sz="2700" dirty="0" smtClean="0"/>
              <a:t> Голуба.</a:t>
            </a:r>
            <a:br>
              <a:rPr lang="uk-UA" sz="2700" dirty="0" smtClean="0"/>
            </a:br>
            <a:r>
              <a:rPr lang="uk-UA" sz="2700" dirty="0" smtClean="0"/>
              <a:t/>
            </a:r>
            <a:br>
              <a:rPr lang="uk-UA" sz="2700" dirty="0" smtClean="0"/>
            </a:br>
            <a:r>
              <a:rPr lang="uk-UA" sz="2700" dirty="0" smtClean="0"/>
              <a:t>Окрім того, що Сагайдачний довірив Голубу гетьманську булаву, та просив бути розпорядником його останньої волі, сучасники тих подій повідомляють про близьку дружбу останніх. Отже, Олефір Остапович Голуб, був не лише продовжувачем політики небіжчика, але і найближчим радником Гетьмана.</a:t>
            </a:r>
            <a:endParaRPr lang="uk-UA"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64488" cy="1143000"/>
          </a:xfrm>
        </p:spPr>
        <p:txBody>
          <a:bodyPr>
            <a:normAutofit fontScale="90000"/>
          </a:bodyPr>
          <a:lstStyle/>
          <a:p>
            <a:pPr fontAlgn="auto">
              <a:spcAft>
                <a:spcPts val="0"/>
              </a:spcAft>
              <a:defRPr/>
            </a:pPr>
            <a:r>
              <a:rPr lang="uk-UA" dirty="0" smtClean="0"/>
              <a:t/>
            </a:r>
            <a:br>
              <a:rPr lang="uk-UA" dirty="0" smtClean="0"/>
            </a:br>
            <a:r>
              <a:rPr lang="uk-UA" sz="3100" dirty="0" smtClean="0"/>
              <a:t>Під керівництвом нового Гетьмана, козаки ведуть активну роботу над укріпленням </a:t>
            </a:r>
            <a:r>
              <a:rPr lang="uk-UA" sz="3100" dirty="0" err="1" smtClean="0"/>
              <a:t>фортифікацій</a:t>
            </a:r>
            <a:r>
              <a:rPr lang="uk-UA" sz="3100" dirty="0" smtClean="0"/>
              <a:t> </a:t>
            </a:r>
            <a:r>
              <a:rPr lang="uk-UA" sz="3100" dirty="0" err="1" smtClean="0"/>
              <a:t>Трахтемірова</a:t>
            </a:r>
            <a:r>
              <a:rPr lang="uk-UA" sz="3100" dirty="0" smtClean="0"/>
              <a:t> та Січі. В </a:t>
            </a:r>
            <a:r>
              <a:rPr lang="uk-UA" sz="3100" dirty="0" err="1" smtClean="0"/>
              <a:t>Трахтемірові</a:t>
            </a:r>
            <a:r>
              <a:rPr lang="uk-UA" sz="3100" dirty="0" smtClean="0"/>
              <a:t>, відновлюється притулок для старих та безпомічних козаків </a:t>
            </a:r>
            <a:endParaRPr lang="uk-UA" sz="3100" dirty="0"/>
          </a:p>
        </p:txBody>
      </p:sp>
      <p:pic>
        <p:nvPicPr>
          <p:cNvPr id="21506" name="Содержимое 3" descr="unnamed.jpg"/>
          <p:cNvPicPr>
            <a:picLocks noGrp="1" noChangeAspect="1"/>
          </p:cNvPicPr>
          <p:nvPr>
            <p:ph idx="1"/>
          </p:nvPr>
        </p:nvPicPr>
        <p:blipFill>
          <a:blip r:embed="rId2"/>
          <a:srcRect/>
          <a:stretch>
            <a:fillRect/>
          </a:stretch>
        </p:blipFill>
        <p:spPr>
          <a:xfrm>
            <a:off x="1258888" y="2149475"/>
            <a:ext cx="7056437" cy="4708525"/>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253</TotalTime>
  <Words>507</Words>
  <Application>Microsoft Office PowerPoint</Application>
  <PresentationFormat>Экран (4:3)</PresentationFormat>
  <Paragraphs>22</Paragraphs>
  <Slides>20</Slides>
  <Notes>0</Notes>
  <HiddenSlides>0</HiddenSlides>
  <MMClips>1</MMClips>
  <ScaleCrop>false</ScaleCrop>
  <HeadingPairs>
    <vt:vector size="6" baseType="variant">
      <vt:variant>
        <vt:lpstr>Использованные шрифты</vt:lpstr>
      </vt:variant>
      <vt:variant>
        <vt:i4>6</vt:i4>
      </vt:variant>
      <vt:variant>
        <vt:lpstr>Шаблон оформления</vt:lpstr>
      </vt:variant>
      <vt:variant>
        <vt:i4>2</vt:i4>
      </vt:variant>
      <vt:variant>
        <vt:lpstr>Заголовки слайдов</vt:lpstr>
      </vt:variant>
      <vt:variant>
        <vt:i4>20</vt:i4>
      </vt:variant>
    </vt:vector>
  </HeadingPairs>
  <TitlesOfParts>
    <vt:vector size="28" baseType="lpstr">
      <vt:lpstr>Times New Roman</vt:lpstr>
      <vt:lpstr>Arial</vt:lpstr>
      <vt:lpstr>Wingdings 2</vt:lpstr>
      <vt:lpstr>Wingdings</vt:lpstr>
      <vt:lpstr>Wingdings 3</vt:lpstr>
      <vt:lpstr>Calibri</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Вулиця Оліфера Голуба (Стеблівця)</dc:title>
  <dc:creator>Користувач</dc:creator>
  <cp:lastModifiedBy>PC4</cp:lastModifiedBy>
  <cp:revision>27</cp:revision>
  <dcterms:created xsi:type="dcterms:W3CDTF">2020-10-11T09:22:33Z</dcterms:created>
  <dcterms:modified xsi:type="dcterms:W3CDTF">2020-10-16T12:33:55Z</dcterms:modified>
</cp:coreProperties>
</file>